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632BF59-8FAE-492D-954D-7A780797A15A}" type="datetimeFigureOut">
              <a:rPr lang="ar-IQ" smtClean="0"/>
              <a:pPr/>
              <a:t>22/02/1439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CEA54B3-3D95-4C66-ADDC-20E943EED33E}"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8CEA54B3-3D95-4C66-ADDC-20E943EED33E}" type="slidenum">
              <a:rPr lang="ar-IQ" smtClean="0"/>
              <a:pPr/>
              <a:t>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B107F-7989-4325-926E-ED78771E4D1F}" type="datetimeFigureOut">
              <a:rPr lang="ar-IQ" smtClean="0"/>
              <a:pPr/>
              <a:t>22/02/1439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73CFBC-B879-45A6-9550-0A36621CB262}"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3B107F-7989-4325-926E-ED78771E4D1F}" type="datetimeFigureOut">
              <a:rPr lang="ar-IQ" smtClean="0"/>
              <a:pPr/>
              <a:t>22/02/1439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E73CFBC-B879-45A6-9550-0A36621CB262}"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Licensing_Act_1737" TargetMode="External"/><Relationship Id="rId2" Type="http://schemas.openxmlformats.org/officeDocument/2006/relationships/hyperlink" Target="https://en.wikipedia.org/wiki/Robert_Walpole" TargetMode="External"/><Relationship Id="rId1" Type="http://schemas.openxmlformats.org/officeDocument/2006/relationships/slideLayout" Target="../slideLayouts/slideLayout1.xml"/><Relationship Id="rId4" Type="http://schemas.openxmlformats.org/officeDocument/2006/relationships/hyperlink" Target="https://en.wikipedia.org/wiki/Barriste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Bildungsroman" TargetMode="External"/><Relationship Id="rId2" Type="http://schemas.openxmlformats.org/officeDocument/2006/relationships/hyperlink" Target="https://en.wikipedia.org/wiki/Comic_novel" TargetMode="External"/><Relationship Id="rId1" Type="http://schemas.openxmlformats.org/officeDocument/2006/relationships/slideLayout" Target="../slideLayouts/slideLayout2.xml"/><Relationship Id="rId6" Type="http://schemas.openxmlformats.org/officeDocument/2006/relationships/hyperlink" Target="https://en.wikipedia.org/wiki/Protagonist" TargetMode="External"/><Relationship Id="rId5" Type="http://schemas.openxmlformats.org/officeDocument/2006/relationships/hyperlink" Target="https://en.wikipedia.org/wiki/English_language" TargetMode="External"/><Relationship Id="rId4" Type="http://schemas.openxmlformats.org/officeDocument/2006/relationships/hyperlink" Target="https://en.wikipedia.org/wiki/Picaresque_nove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Jonathan_Wil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n.wikipedia.org/wiki/Church_of_England" TargetMode="External"/><Relationship Id="rId5" Type="http://schemas.openxmlformats.org/officeDocument/2006/relationships/hyperlink" Target="https://en.wikipedia.org/wiki/Parliament_of_Great_Britain" TargetMode="External"/><Relationship Id="rId4" Type="http://schemas.openxmlformats.org/officeDocument/2006/relationships/hyperlink" Target="https://en.wikipedia.org/wiki/British_Whig_Part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Classical_liberalism" TargetMode="External"/><Relationship Id="rId2" Type="http://schemas.openxmlformats.org/officeDocument/2006/relationships/hyperlink" Target="https://en.wikipedia.org/wiki/Tory" TargetMode="External"/><Relationship Id="rId1" Type="http://schemas.openxmlformats.org/officeDocument/2006/relationships/slideLayout" Target="../slideLayouts/slideLayout2.xml"/><Relationship Id="rId5" Type="http://schemas.openxmlformats.org/officeDocument/2006/relationships/hyperlink" Target="https://en.wikipedia.org/wiki/Samuel_Richardson" TargetMode="External"/><Relationship Id="rId4" Type="http://schemas.openxmlformats.org/officeDocument/2006/relationships/hyperlink" Target="https://en.wikipedia.org/wiki/Jacobitis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Burlesque" TargetMode="External"/><Relationship Id="rId2" Type="http://schemas.openxmlformats.org/officeDocument/2006/relationships/hyperlink" Target="https://en.wikipedia.org/wiki/Satire" TargetMode="External"/><Relationship Id="rId1" Type="http://schemas.openxmlformats.org/officeDocument/2006/relationships/slideLayout" Target="../slideLayouts/slideLayout2.xml"/><Relationship Id="rId5" Type="http://schemas.openxmlformats.org/officeDocument/2006/relationships/hyperlink" Target="https://en.wikipedia.org/wiki/Parody" TargetMode="External"/><Relationship Id="rId4" Type="http://schemas.openxmlformats.org/officeDocument/2006/relationships/hyperlink" Target="https://en.wikipedia.org/wiki/Novell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18th_century_in_literature" TargetMode="External"/><Relationship Id="rId7" Type="http://schemas.openxmlformats.org/officeDocument/2006/relationships/hyperlink" Target="https://en.wikipedia.org/wiki/Classics" TargetMode="External"/><Relationship Id="rId2" Type="http://schemas.openxmlformats.org/officeDocument/2006/relationships/hyperlink" Target="https://en.wikipedia.org/wiki/Aesthetic" TargetMode="External"/><Relationship Id="rId1" Type="http://schemas.openxmlformats.org/officeDocument/2006/relationships/slideLayout" Target="../slideLayouts/slideLayout2.xml"/><Relationship Id="rId6" Type="http://schemas.openxmlformats.org/officeDocument/2006/relationships/hyperlink" Target="https://en.wikipedia.org/wiki/Gulliver%27s_Travels" TargetMode="External"/><Relationship Id="rId5" Type="http://schemas.openxmlformats.org/officeDocument/2006/relationships/hyperlink" Target="https://en.wikipedia.org/wiki/Neoclassicism" TargetMode="External"/><Relationship Id="rId4" Type="http://schemas.openxmlformats.org/officeDocument/2006/relationships/hyperlink" Target="https://en.wikipedia.org/wiki/Mock-heroic"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918648" cy="576063"/>
          </a:xfrm>
        </p:spPr>
        <p:txBody>
          <a:bodyPr>
            <a:normAutofit fontScale="90000"/>
          </a:bodyPr>
          <a:lstStyle/>
          <a:p>
            <a:r>
              <a:rPr lang="en-US" dirty="0" smtClean="0"/>
              <a:t>Henry Fielding</a:t>
            </a:r>
            <a:endParaRPr lang="ar-IQ" dirty="0"/>
          </a:p>
        </p:txBody>
      </p:sp>
      <p:sp>
        <p:nvSpPr>
          <p:cNvPr id="3" name="Subtitle 2"/>
          <p:cNvSpPr>
            <a:spLocks noGrp="1"/>
          </p:cNvSpPr>
          <p:nvPr>
            <p:ph type="subTitle" idx="1"/>
          </p:nvPr>
        </p:nvSpPr>
        <p:spPr>
          <a:xfrm>
            <a:off x="251520" y="1268760"/>
            <a:ext cx="8640960" cy="4968552"/>
          </a:xfrm>
        </p:spPr>
        <p:txBody>
          <a:bodyPr>
            <a:normAutofit lnSpcReduction="10000"/>
          </a:bodyPr>
          <a:lstStyle/>
          <a:p>
            <a:pPr algn="just" rtl="0"/>
            <a:r>
              <a:rPr lang="en-US" sz="2000" b="1" dirty="0" smtClean="0"/>
              <a:t>(22 April 1707 – 8 October 1754) was an English novelist and dramatist </a:t>
            </a:r>
          </a:p>
          <a:p>
            <a:pPr algn="just" rtl="0">
              <a:buFont typeface="Arial" pitchFamily="34" charset="0"/>
              <a:buChar char="•"/>
            </a:pPr>
            <a:r>
              <a:rPr lang="en-US" sz="2000" dirty="0" smtClean="0"/>
              <a:t>Known by his rich, earthy humor , and satirical writing.</a:t>
            </a:r>
          </a:p>
          <a:p>
            <a:pPr algn="just" rtl="0">
              <a:buFont typeface="Arial" pitchFamily="34" charset="0"/>
              <a:buChar char="•"/>
            </a:pPr>
            <a:r>
              <a:rPr lang="en-US" sz="2000" dirty="0" smtClean="0"/>
              <a:t>In London, he began writing for the theatre. Some of his work was savagely critical of the government of Prime Minister Sir </a:t>
            </a:r>
            <a:r>
              <a:rPr lang="en-US" sz="2000" dirty="0" smtClean="0">
                <a:hlinkClick r:id="rId2" tooltip="Robert Walpole"/>
              </a:rPr>
              <a:t>Robert Walpole</a:t>
            </a:r>
            <a:endParaRPr lang="en-US" sz="2000" dirty="0" smtClean="0"/>
          </a:p>
          <a:p>
            <a:pPr algn="just" rtl="0">
              <a:buFont typeface="Arial" pitchFamily="34" charset="0"/>
              <a:buChar char="•"/>
            </a:pPr>
            <a:r>
              <a:rPr lang="en-US" sz="2000" dirty="0" smtClean="0"/>
              <a:t>The </a:t>
            </a:r>
            <a:r>
              <a:rPr lang="en-US" sz="2000" dirty="0" smtClean="0">
                <a:hlinkClick r:id="rId3" tooltip="Licensing Act 1737"/>
              </a:rPr>
              <a:t>Theatrical Licensing Act</a:t>
            </a:r>
            <a:r>
              <a:rPr lang="en-US" sz="2000" dirty="0" smtClean="0"/>
              <a:t> of 1737 is alleged to be a direct response to his activities. The particular play that arouse the Licensing Act was the unproduced, anonymously authored. </a:t>
            </a:r>
          </a:p>
          <a:p>
            <a:pPr algn="just" rtl="0">
              <a:buFont typeface="Arial" pitchFamily="34" charset="0"/>
              <a:buChar char="•"/>
            </a:pPr>
            <a:r>
              <a:rPr lang="en-US" sz="2000" dirty="0" smtClean="0"/>
              <a:t>political satire on the stage became virtually impossible, and playwrights whose works were staged were viewed as suspect. Fielding therefore retired from the theatre and resumed his career in law in order to support his wife Charlotte Craddock and two children, by becoming a </a:t>
            </a:r>
            <a:r>
              <a:rPr lang="en-US" sz="2000" dirty="0" smtClean="0">
                <a:hlinkClick r:id="rId4" tooltip="Barrister"/>
              </a:rPr>
              <a:t>barrister</a:t>
            </a:r>
            <a:r>
              <a:rPr lang="en-US" sz="2000" dirty="0" smtClean="0"/>
              <a:t>.</a:t>
            </a:r>
          </a:p>
          <a:p>
            <a:pPr algn="just" rtl="0">
              <a:buFont typeface="Arial" pitchFamily="34" charset="0"/>
              <a:buChar char="•"/>
            </a:pPr>
            <a:r>
              <a:rPr lang="en-US" sz="2000" dirty="0" smtClean="0"/>
              <a:t>Fielding never stopped writing political satire and satires of current arts and letters as in his play </a:t>
            </a:r>
            <a:r>
              <a:rPr lang="en-US" sz="2000" i="1" dirty="0" smtClean="0"/>
              <a:t>The Tragedy of Tragedies. </a:t>
            </a:r>
          </a:p>
          <a:p>
            <a:pPr algn="just" rtl="0"/>
            <a:endParaRPr lang="en-US" sz="2000" i="1" dirty="0" smtClean="0"/>
          </a:p>
          <a:p>
            <a:pPr algn="just" rtl="0">
              <a:buFont typeface="Arial" pitchFamily="34" charset="0"/>
              <a:buChar char="•"/>
            </a:pPr>
            <a:r>
              <a:rPr lang="en-US" sz="2000" dirty="0" smtClean="0"/>
              <a:t>Some of his work was savagely critical of the government of Prime Minister Sir </a:t>
            </a:r>
            <a:r>
              <a:rPr lang="en-US" sz="2000" dirty="0" smtClean="0">
                <a:hlinkClick r:id="rId2"/>
              </a:rPr>
              <a:t>Robert Walpole</a:t>
            </a:r>
            <a:r>
              <a:rPr lang="en-US" sz="2000" dirty="0" smtClean="0"/>
              <a:t>.</a:t>
            </a:r>
            <a:endParaRPr lang="en-US" sz="2000" i="1" dirty="0" smtClean="0"/>
          </a:p>
          <a:p>
            <a:pPr algn="just" rtl="0">
              <a:buFont typeface="Arial" pitchFamily="34" charset="0"/>
              <a:buChar char="•"/>
            </a:pPr>
            <a:endParaRPr lang="en-US" sz="2000" dirty="0" smtClean="0"/>
          </a:p>
          <a:p>
            <a:pPr algn="just" rtl="0">
              <a:buFont typeface="Arial" pitchFamily="34" charset="0"/>
              <a:buChar char="•"/>
            </a:pPr>
            <a:endParaRPr lang="en-US" sz="2000" dirty="0" smtClean="0"/>
          </a:p>
          <a:p>
            <a:pPr algn="just" rtl="0">
              <a:buFont typeface="Arial" pitchFamily="34" charset="0"/>
              <a:buChar char="•"/>
            </a:pPr>
            <a:endParaRPr lang="en-US" sz="20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Joseph Andrews: paradoxical concepts</a:t>
            </a:r>
            <a:endParaRPr lang="ar-IQ" dirty="0"/>
          </a:p>
        </p:txBody>
      </p:sp>
      <p:sp>
        <p:nvSpPr>
          <p:cNvPr id="3" name="Content Placeholder 2"/>
          <p:cNvSpPr>
            <a:spLocks noGrp="1"/>
          </p:cNvSpPr>
          <p:nvPr>
            <p:ph idx="1"/>
          </p:nvPr>
        </p:nvSpPr>
        <p:spPr>
          <a:xfrm>
            <a:off x="457200" y="1412776"/>
            <a:ext cx="8219256" cy="4713387"/>
          </a:xfrm>
        </p:spPr>
        <p:txBody>
          <a:bodyPr>
            <a:normAutofit/>
          </a:bodyPr>
          <a:lstStyle/>
          <a:p>
            <a:pPr algn="just" rtl="0"/>
            <a:r>
              <a:rPr lang="en-US" sz="2000" dirty="0" smtClean="0"/>
              <a:t>The opposite turning role of filtration by woman to man. A woman seduces man.</a:t>
            </a:r>
          </a:p>
          <a:p>
            <a:pPr algn="just" rtl="0"/>
            <a:r>
              <a:rPr lang="en-US" sz="2000" dirty="0" smtClean="0"/>
              <a:t>The virtue of footman and the savagery of a noble.</a:t>
            </a:r>
          </a:p>
          <a:p>
            <a:pPr algn="just" rtl="0"/>
            <a:r>
              <a:rPr lang="en-US" sz="2000" dirty="0" smtClean="0"/>
              <a:t>The rape of Joseph by a woman.</a:t>
            </a:r>
          </a:p>
          <a:p>
            <a:pPr algn="just" rtl="0"/>
            <a:r>
              <a:rPr lang="en-US" sz="2000" dirty="0" smtClean="0"/>
              <a:t>The duel between a footman and a noble that was shaped by a comical scene.</a:t>
            </a:r>
          </a:p>
          <a:p>
            <a:pPr algn="just" rtl="0"/>
            <a:r>
              <a:rPr lang="en-US" sz="2000" dirty="0" smtClean="0"/>
              <a:t>The nobility of the lower class. </a:t>
            </a:r>
          </a:p>
          <a:p>
            <a:pPr algn="just" rtl="0"/>
            <a:endParaRPr lang="ar-IQ"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994122"/>
          </a:xfrm>
        </p:spPr>
        <p:txBody>
          <a:bodyPr>
            <a:normAutofit fontScale="90000"/>
          </a:bodyPr>
          <a:lstStyle/>
          <a:p>
            <a:r>
              <a:rPr lang="en-US" b="1" i="1" dirty="0" smtClean="0"/>
              <a:t>The History of Tom Jones, a Foundling</a:t>
            </a:r>
            <a:endParaRPr lang="ar-IQ" dirty="0"/>
          </a:p>
        </p:txBody>
      </p:sp>
      <p:sp>
        <p:nvSpPr>
          <p:cNvPr id="3" name="Content Placeholder 2"/>
          <p:cNvSpPr>
            <a:spLocks noGrp="1"/>
          </p:cNvSpPr>
          <p:nvPr>
            <p:ph idx="1"/>
          </p:nvPr>
        </p:nvSpPr>
        <p:spPr>
          <a:xfrm>
            <a:off x="457200" y="1268760"/>
            <a:ext cx="8363272" cy="4857403"/>
          </a:xfrm>
        </p:spPr>
        <p:txBody>
          <a:bodyPr>
            <a:normAutofit lnSpcReduction="10000"/>
          </a:bodyPr>
          <a:lstStyle/>
          <a:p>
            <a:pPr algn="just" rtl="0"/>
            <a:endParaRPr lang="en-US" sz="2000" i="1" dirty="0" smtClean="0"/>
          </a:p>
          <a:p>
            <a:pPr algn="just" rtl="0"/>
            <a:r>
              <a:rPr lang="en-US" sz="2000" b="1" i="1" dirty="0" smtClean="0"/>
              <a:t>Tom Jones</a:t>
            </a:r>
            <a:r>
              <a:rPr lang="en-US" sz="2000" dirty="0" smtClean="0"/>
              <a:t>, is a </a:t>
            </a:r>
            <a:r>
              <a:rPr lang="en-US" sz="2000" dirty="0" smtClean="0">
                <a:hlinkClick r:id="rId2" tooltip="Comic novel"/>
              </a:rPr>
              <a:t>comic </a:t>
            </a:r>
            <a:r>
              <a:rPr lang="en-US" sz="2000" dirty="0" smtClean="0">
                <a:hlinkClick r:id="rId2" tooltip="Comic novel"/>
              </a:rPr>
              <a:t>novel</a:t>
            </a:r>
            <a:r>
              <a:rPr lang="en-US" sz="2000" dirty="0" smtClean="0"/>
              <a:t>. </a:t>
            </a:r>
            <a:r>
              <a:rPr lang="en-US" sz="2000" dirty="0" smtClean="0"/>
              <a:t>The novel is both a </a:t>
            </a:r>
            <a:r>
              <a:rPr lang="en-US" sz="2000" i="1" dirty="0" err="1" smtClean="0">
                <a:hlinkClick r:id="rId3" tooltip="Bildungsroman"/>
              </a:rPr>
              <a:t>Bildungsroman</a:t>
            </a:r>
            <a:r>
              <a:rPr lang="en-US" sz="2000" dirty="0" smtClean="0"/>
              <a:t> and a </a:t>
            </a:r>
            <a:r>
              <a:rPr lang="en-US" sz="2000" dirty="0" smtClean="0">
                <a:hlinkClick r:id="rId4" tooltip="Picaresque novel"/>
              </a:rPr>
              <a:t>picaresque novel</a:t>
            </a:r>
            <a:r>
              <a:rPr lang="en-US" sz="2000" dirty="0" smtClean="0"/>
              <a:t>. First published on 28 February 1749 in London</a:t>
            </a:r>
            <a:endParaRPr lang="en-US" sz="2000" i="1" dirty="0" smtClean="0"/>
          </a:p>
          <a:p>
            <a:pPr algn="just" rtl="0"/>
            <a:r>
              <a:rPr lang="en-US" sz="2000" i="1" dirty="0" err="1" smtClean="0"/>
              <a:t>Bildung</a:t>
            </a:r>
            <a:r>
              <a:rPr lang="en-US" sz="2000" dirty="0" smtClean="0"/>
              <a:t>, meaning "education," and </a:t>
            </a:r>
            <a:r>
              <a:rPr lang="en-US" sz="2000" i="1" dirty="0" smtClean="0"/>
              <a:t>Roman</a:t>
            </a:r>
            <a:r>
              <a:rPr lang="en-US" sz="2000" dirty="0" smtClean="0"/>
              <a:t>, meaning "novel"; </a:t>
            </a:r>
            <a:r>
              <a:rPr lang="en-US" sz="2000" dirty="0" smtClean="0">
                <a:hlinkClick r:id="rId5" tooltip="English language"/>
              </a:rPr>
              <a:t>English</a:t>
            </a:r>
            <a:r>
              <a:rPr lang="en-US" sz="2000" dirty="0" smtClean="0"/>
              <a:t>: </a:t>
            </a:r>
            <a:r>
              <a:rPr lang="en-US" sz="2000" i="1" dirty="0" smtClean="0"/>
              <a:t>novel of formation, education, </a:t>
            </a:r>
            <a:r>
              <a:rPr lang="en-US" sz="2000" i="1" dirty="0" smtClean="0"/>
              <a:t>culture</a:t>
            </a:r>
            <a:r>
              <a:rPr lang="en-US" sz="2000" dirty="0" smtClean="0"/>
              <a:t>.</a:t>
            </a:r>
            <a:r>
              <a:rPr lang="en-US" sz="2000" dirty="0" smtClean="0"/>
              <a:t> It is </a:t>
            </a:r>
            <a:r>
              <a:rPr lang="en-US" sz="2000" dirty="0" smtClean="0"/>
              <a:t>a literary genre that focuses on the psychological and moral growth of the </a:t>
            </a:r>
            <a:r>
              <a:rPr lang="en-US" sz="2000" dirty="0" smtClean="0">
                <a:hlinkClick r:id="rId6" tooltip="Protagonist"/>
              </a:rPr>
              <a:t>protagonist</a:t>
            </a:r>
            <a:r>
              <a:rPr lang="en-US" sz="2000" dirty="0" smtClean="0"/>
              <a:t> from youth to adulthood </a:t>
            </a:r>
            <a:r>
              <a:rPr lang="en-US" sz="2000" dirty="0" smtClean="0"/>
              <a:t> </a:t>
            </a:r>
            <a:r>
              <a:rPr lang="en-US" sz="2000" dirty="0" smtClean="0"/>
              <a:t>in which character </a:t>
            </a:r>
            <a:r>
              <a:rPr lang="en-US" sz="2000" dirty="0" smtClean="0"/>
              <a:t>change is </a:t>
            </a:r>
            <a:r>
              <a:rPr lang="en-US" sz="2000" dirty="0" smtClean="0"/>
              <a:t>extremely important</a:t>
            </a:r>
            <a:r>
              <a:rPr lang="en-US" sz="2000" dirty="0" smtClean="0"/>
              <a:t>.</a:t>
            </a:r>
            <a:endParaRPr lang="en-US" sz="2000" baseline="30000" dirty="0" smtClean="0"/>
          </a:p>
          <a:p>
            <a:pPr algn="just" rtl="0"/>
            <a:r>
              <a:rPr lang="en-US" sz="2000" dirty="0" smtClean="0"/>
              <a:t> The novel deals with the concept of a Capital Crime, the scene of a robber who was forgiven for the sake of his children.</a:t>
            </a:r>
          </a:p>
          <a:p>
            <a:pPr algn="just" rtl="0"/>
            <a:r>
              <a:rPr lang="en-US" sz="2000" dirty="0" smtClean="0"/>
              <a:t>The novel is presented due to the comic scenes. For example, discovering the real bastard father of Moll’s coming baby hidden in Moll’s room while Tom tried to show his remorse to Molly.</a:t>
            </a:r>
          </a:p>
          <a:p>
            <a:pPr algn="just" rtl="0"/>
            <a:r>
              <a:rPr lang="en-US" sz="2000" dirty="0" smtClean="0"/>
              <a:t>The novel contains so many proverbs that can be used as guidance keys to moral behavior such as: (wench is bearing a bastard), (once broken, never mended), (the wicked are snared in the work of their own hands). </a:t>
            </a:r>
            <a:endParaRPr lang="ar-IQ"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994122"/>
          </a:xfrm>
        </p:spPr>
        <p:txBody>
          <a:bodyPr/>
          <a:lstStyle/>
          <a:p>
            <a:r>
              <a:rPr lang="en-US" dirty="0" smtClean="0"/>
              <a:t>Tom Jones: themes</a:t>
            </a:r>
            <a:endParaRPr lang="ar-IQ" dirty="0"/>
          </a:p>
        </p:txBody>
      </p:sp>
      <p:sp>
        <p:nvSpPr>
          <p:cNvPr id="3" name="Content Placeholder 2"/>
          <p:cNvSpPr>
            <a:spLocks noGrp="1"/>
          </p:cNvSpPr>
          <p:nvPr>
            <p:ph idx="1"/>
          </p:nvPr>
        </p:nvSpPr>
        <p:spPr>
          <a:xfrm>
            <a:off x="457200" y="1340768"/>
            <a:ext cx="8291264" cy="4785395"/>
          </a:xfrm>
        </p:spPr>
        <p:txBody>
          <a:bodyPr>
            <a:normAutofit/>
          </a:bodyPr>
          <a:lstStyle/>
          <a:p>
            <a:pPr algn="just" rtl="0"/>
            <a:r>
              <a:rPr lang="en-US" sz="2000" dirty="0" smtClean="0"/>
              <a:t>Law of nature: freeing the bird out of the cage and getting it back which is completely against the law of nature.</a:t>
            </a:r>
          </a:p>
          <a:p>
            <a:pPr algn="just" rtl="0"/>
            <a:r>
              <a:rPr lang="en-US" sz="2000" dirty="0" smtClean="0"/>
              <a:t>Robbery: penalty , hanging, all are the government corruptions.</a:t>
            </a:r>
          </a:p>
          <a:p>
            <a:pPr algn="just" rtl="0"/>
            <a:r>
              <a:rPr lang="en-US" sz="2000" dirty="0" smtClean="0"/>
              <a:t>Guilt </a:t>
            </a:r>
            <a:r>
              <a:rPr lang="en-US" sz="2000" dirty="0" err="1" smtClean="0"/>
              <a:t>vs</a:t>
            </a:r>
            <a:r>
              <a:rPr lang="en-US" sz="2000" dirty="0" smtClean="0"/>
              <a:t> mercy</a:t>
            </a:r>
          </a:p>
          <a:p>
            <a:pPr algn="just" rtl="0"/>
            <a:r>
              <a:rPr lang="en-US" sz="2000" dirty="0" smtClean="0"/>
              <a:t>Compassion is one thing , but justice is another</a:t>
            </a:r>
          </a:p>
          <a:p>
            <a:pPr algn="just" rtl="0"/>
            <a:r>
              <a:rPr lang="en-US" sz="2000" dirty="0" smtClean="0"/>
              <a:t>Education. Example: tutor, talking </a:t>
            </a:r>
            <a:r>
              <a:rPr lang="en-US" sz="2000" dirty="0" smtClean="0"/>
              <a:t>F</a:t>
            </a:r>
            <a:r>
              <a:rPr lang="en-US" sz="2000" dirty="0" smtClean="0"/>
              <a:t>rench, playing piano.</a:t>
            </a:r>
          </a:p>
          <a:p>
            <a:pPr algn="just" rtl="0"/>
            <a:r>
              <a:rPr lang="en-US" sz="2000" dirty="0" smtClean="0"/>
              <a:t>The evil side of the society such as the slut character of Molly, the robbers, foundling, adultery, whores, nasty, and bastard. </a:t>
            </a:r>
          </a:p>
          <a:p>
            <a:pPr algn="just" rtl="0"/>
            <a:r>
              <a:rPr lang="en-US" sz="2000" dirty="0" smtClean="0"/>
              <a:t>The contradictory scenes that mingled the law class and the aristocratic,  the rich and the poor, as they usually never together in one place playing and enjoying their time.</a:t>
            </a:r>
          </a:p>
          <a:p>
            <a:pPr algn="just" rtl="0"/>
            <a:r>
              <a:rPr lang="en-US" sz="2000" dirty="0" smtClean="0"/>
              <a:t>The severity of the aristocratic class in the scene of chasing and hunting a deer.  Criticizing the rude country . </a:t>
            </a:r>
          </a:p>
          <a:p>
            <a:pPr algn="just" rtl="0"/>
            <a:endParaRPr lang="en-US" sz="2000" dirty="0" smtClean="0"/>
          </a:p>
          <a:p>
            <a:pPr algn="just" rtl="0"/>
            <a:endParaRPr lang="en-US" sz="2000" dirty="0" smtClean="0"/>
          </a:p>
          <a:p>
            <a:pPr algn="just" rtl="0"/>
            <a:endParaRPr lang="en-US" sz="2000" dirty="0" smtClean="0"/>
          </a:p>
          <a:p>
            <a:pPr algn="just" rtl="0"/>
            <a:endParaRPr lang="ar-IQ"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850106"/>
          </a:xfrm>
        </p:spPr>
        <p:txBody>
          <a:bodyPr/>
          <a:lstStyle/>
          <a:p>
            <a:r>
              <a:rPr lang="en-US" dirty="0" smtClean="0"/>
              <a:t>Tom Jones: themes</a:t>
            </a:r>
            <a:endParaRPr lang="ar-IQ" dirty="0"/>
          </a:p>
        </p:txBody>
      </p:sp>
      <p:sp>
        <p:nvSpPr>
          <p:cNvPr id="3" name="Content Placeholder 2"/>
          <p:cNvSpPr>
            <a:spLocks noGrp="1"/>
          </p:cNvSpPr>
          <p:nvPr>
            <p:ph idx="1"/>
          </p:nvPr>
        </p:nvSpPr>
        <p:spPr>
          <a:xfrm>
            <a:off x="457200" y="1124744"/>
            <a:ext cx="8435280" cy="5001419"/>
          </a:xfrm>
        </p:spPr>
        <p:txBody>
          <a:bodyPr>
            <a:normAutofit/>
          </a:bodyPr>
          <a:lstStyle/>
          <a:p>
            <a:pPr algn="just" rtl="0"/>
            <a:r>
              <a:rPr lang="en-US" sz="2000" dirty="0" smtClean="0"/>
              <a:t>Enhancing the value of marriage by Fielding when he names it as a noble institution.</a:t>
            </a:r>
          </a:p>
          <a:p>
            <a:pPr algn="just" rtl="0"/>
            <a:r>
              <a:rPr lang="en-US" sz="2000" dirty="0" smtClean="0"/>
              <a:t>Moral lessons: ignorance that produces disobedience, and woman can’t be convinced by force but by reason. </a:t>
            </a:r>
          </a:p>
          <a:p>
            <a:pPr algn="just" rtl="0"/>
            <a:r>
              <a:rPr lang="en-US" sz="2000" dirty="0" smtClean="0"/>
              <a:t>The disorder of the British soldiers when they marched behind their commander singing Rule Britannia. It is Fielding’s scene to make a satiric criticism.</a:t>
            </a:r>
          </a:p>
          <a:p>
            <a:pPr algn="just" rtl="0"/>
            <a:r>
              <a:rPr lang="en-US" sz="2000" dirty="0" smtClean="0"/>
              <a:t>The parody of seducing Tom by many women whom he accepted and involved in many sexual affairs while he still seek</a:t>
            </a:r>
            <a:r>
              <a:rPr lang="en-US" sz="2000" dirty="0" smtClean="0"/>
              <a:t>s</a:t>
            </a:r>
            <a:r>
              <a:rPr lang="en-US" sz="2000" dirty="0" smtClean="0"/>
              <a:t> Sophia’s forgiveness and love.</a:t>
            </a:r>
          </a:p>
          <a:p>
            <a:pPr algn="just" rtl="0"/>
            <a:r>
              <a:rPr lang="en-US" sz="2000" dirty="0" smtClean="0"/>
              <a:t>Searching for material security.</a:t>
            </a:r>
          </a:p>
          <a:p>
            <a:pPr algn="just" rtl="0"/>
            <a:r>
              <a:rPr lang="en-US" sz="2000" dirty="0" smtClean="0"/>
              <a:t>While Richardson’s Pamela was to cultivate the principles of virtue and religion in the minds of youth of both sexes, Fielding proved the falsity of these principles in a hypocrite society and the corruption of </a:t>
            </a:r>
            <a:r>
              <a:rPr lang="en-US" sz="2000" smtClean="0"/>
              <a:t>a government </a:t>
            </a:r>
            <a:r>
              <a:rPr lang="en-US" sz="2000" dirty="0" smtClean="0"/>
              <a:t>. </a:t>
            </a:r>
          </a:p>
          <a:p>
            <a:pPr algn="just" rtl="0"/>
            <a:endParaRPr lang="en-US" sz="2000" dirty="0" smtClean="0"/>
          </a:p>
          <a:p>
            <a:pPr algn="just" rtl="0"/>
            <a:endParaRPr lang="en-US" sz="2000" dirty="0" smtClean="0"/>
          </a:p>
          <a:p>
            <a:pPr algn="just" rtl="0"/>
            <a:endParaRPr lang="en-US" sz="2000" dirty="0" smtClean="0"/>
          </a:p>
          <a:p>
            <a:pPr algn="just" rtl="0"/>
            <a:endParaRPr lang="ar-IQ"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850106"/>
          </a:xfrm>
        </p:spPr>
        <p:txBody>
          <a:bodyPr/>
          <a:lstStyle/>
          <a:p>
            <a:r>
              <a:rPr lang="en-US" dirty="0" smtClean="0"/>
              <a:t>Henry Fielding</a:t>
            </a:r>
            <a:endParaRPr lang="ar-IQ" dirty="0"/>
          </a:p>
        </p:txBody>
      </p:sp>
      <p:sp>
        <p:nvSpPr>
          <p:cNvPr id="3" name="Content Placeholder 2"/>
          <p:cNvSpPr>
            <a:spLocks noGrp="1"/>
          </p:cNvSpPr>
          <p:nvPr>
            <p:ph idx="1"/>
          </p:nvPr>
        </p:nvSpPr>
        <p:spPr>
          <a:xfrm>
            <a:off x="457200" y="1124744"/>
            <a:ext cx="8435280" cy="5001419"/>
          </a:xfrm>
        </p:spPr>
        <p:txBody>
          <a:bodyPr>
            <a:normAutofit lnSpcReduction="10000"/>
          </a:bodyPr>
          <a:lstStyle/>
          <a:p>
            <a:pPr algn="just" rtl="0"/>
            <a:r>
              <a:rPr lang="en-US" sz="2000" dirty="0" smtClean="0"/>
              <a:t>The parody of Fielding was turned into an accomplished novel of much serious manner of a debut novelist. </a:t>
            </a:r>
          </a:p>
          <a:p>
            <a:pPr algn="just" rtl="0"/>
            <a:r>
              <a:rPr lang="en-US" sz="2000" dirty="0" smtClean="0"/>
              <a:t> In 1743, he published a novel in the </a:t>
            </a:r>
            <a:r>
              <a:rPr lang="en-US" sz="2000" i="1" dirty="0" err="1" smtClean="0"/>
              <a:t>The</a:t>
            </a:r>
            <a:r>
              <a:rPr lang="en-US" sz="2000" i="1" dirty="0" smtClean="0"/>
              <a:t> History of the Life of the Late </a:t>
            </a:r>
            <a:r>
              <a:rPr lang="en-US" sz="2000" i="1" dirty="0" err="1" smtClean="0"/>
              <a:t>Mr</a:t>
            </a:r>
            <a:r>
              <a:rPr lang="en-US" sz="2000" i="1" dirty="0" smtClean="0"/>
              <a:t> Jonathan Wild the Great</a:t>
            </a:r>
            <a:r>
              <a:rPr lang="en-US" sz="2000" dirty="0" smtClean="0"/>
              <a:t>, which is sometimes counted as his first, as he almost certainly began it before he wrote </a:t>
            </a:r>
            <a:r>
              <a:rPr lang="en-US" sz="2000" i="1" dirty="0" err="1" smtClean="0"/>
              <a:t>Shamela</a:t>
            </a:r>
            <a:r>
              <a:rPr lang="en-US" sz="2000" dirty="0" smtClean="0"/>
              <a:t> and </a:t>
            </a:r>
            <a:r>
              <a:rPr lang="en-US" sz="2000" i="1" dirty="0" smtClean="0"/>
              <a:t>Joseph Andrews</a:t>
            </a:r>
            <a:r>
              <a:rPr lang="en-US" sz="2000" dirty="0" smtClean="0"/>
              <a:t>. </a:t>
            </a:r>
          </a:p>
          <a:p>
            <a:pPr algn="just" rtl="0"/>
            <a:r>
              <a:rPr lang="en-US" sz="2000" dirty="0" smtClean="0"/>
              <a:t>It is a satire of Walpole that draws a parallel between him and </a:t>
            </a:r>
            <a:r>
              <a:rPr lang="en-US" sz="2000" dirty="0" smtClean="0">
                <a:hlinkClick r:id="rId3" tooltip="Jonathan Wild"/>
              </a:rPr>
              <a:t>Jonathan Wild</a:t>
            </a:r>
            <a:r>
              <a:rPr lang="en-US" sz="2000" dirty="0" smtClean="0"/>
              <a:t>, the infamous gang leader and highwayman. He implicitly compares the </a:t>
            </a:r>
            <a:r>
              <a:rPr lang="en-US" sz="2000" dirty="0" smtClean="0">
                <a:hlinkClick r:id="rId4" tooltip="British Whig Party"/>
              </a:rPr>
              <a:t>Whig</a:t>
            </a:r>
            <a:r>
              <a:rPr lang="en-US" sz="2000" dirty="0" smtClean="0"/>
              <a:t> party in </a:t>
            </a:r>
            <a:r>
              <a:rPr lang="en-US" sz="2000" dirty="0" smtClean="0">
                <a:hlinkClick r:id="rId5" tooltip="Parliament of Great Britain"/>
              </a:rPr>
              <a:t>Parliament</a:t>
            </a:r>
            <a:r>
              <a:rPr lang="en-US" sz="2000" dirty="0" smtClean="0"/>
              <a:t> with a gang of thieves being run by Walpole, whose constant desire to be a "Great Man”.</a:t>
            </a:r>
          </a:p>
          <a:p>
            <a:pPr algn="just" rtl="0"/>
            <a:r>
              <a:rPr lang="en-US" sz="2000" dirty="0" smtClean="0"/>
              <a:t> Fielding's consistent anti-</a:t>
            </a:r>
            <a:r>
              <a:rPr lang="en-US" sz="2000" b="1" dirty="0" err="1" smtClean="0">
                <a:solidFill>
                  <a:schemeClr val="accent2"/>
                </a:solidFill>
              </a:rPr>
              <a:t>Jacobitism</a:t>
            </a:r>
            <a:r>
              <a:rPr lang="en-US" sz="2000" dirty="0" smtClean="0"/>
              <a:t> and support for the </a:t>
            </a:r>
            <a:r>
              <a:rPr lang="en-US" sz="2000" dirty="0" smtClean="0">
                <a:hlinkClick r:id="rId6" tooltip="Church of England"/>
              </a:rPr>
              <a:t>Church of England</a:t>
            </a:r>
            <a:r>
              <a:rPr lang="en-US" sz="2000" dirty="0" smtClean="0"/>
              <a:t> led to his being rewarded a year later with the position of London's chief magistrate.</a:t>
            </a:r>
          </a:p>
          <a:p>
            <a:pPr algn="just" rtl="0"/>
            <a:r>
              <a:rPr lang="en-US" sz="2000" dirty="0" smtClean="0"/>
              <a:t>Most of his work was concerned with London's criminal population of thieves, informers, gamblers, and prostitutes. In a corrupt and callous society he became noted for his impartial </a:t>
            </a:r>
            <a:r>
              <a:rPr lang="en-US" sz="2000" dirty="0" err="1" smtClean="0"/>
              <a:t>judgements</a:t>
            </a:r>
            <a:r>
              <a:rPr lang="en-US" sz="2000" dirty="0" smtClean="0"/>
              <a:t>, incorruptibility, and compassion for those whom social inequities had forced into crime. </a:t>
            </a:r>
          </a:p>
          <a:p>
            <a:pPr algn="just" rtl="0"/>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Henry Fielding</a:t>
            </a:r>
            <a:endParaRPr lang="ar-IQ" dirty="0"/>
          </a:p>
        </p:txBody>
      </p:sp>
      <p:sp>
        <p:nvSpPr>
          <p:cNvPr id="3" name="Content Placeholder 2"/>
          <p:cNvSpPr>
            <a:spLocks noGrp="1"/>
          </p:cNvSpPr>
          <p:nvPr>
            <p:ph idx="1"/>
          </p:nvPr>
        </p:nvSpPr>
        <p:spPr>
          <a:xfrm>
            <a:off x="457200" y="1124744"/>
            <a:ext cx="8219256" cy="5001419"/>
          </a:xfrm>
        </p:spPr>
        <p:txBody>
          <a:bodyPr>
            <a:normAutofit lnSpcReduction="10000"/>
          </a:bodyPr>
          <a:lstStyle/>
          <a:p>
            <a:pPr algn="just" rtl="0"/>
            <a:r>
              <a:rPr lang="en-US" sz="2000" dirty="0" smtClean="0"/>
              <a:t>He wrote for </a:t>
            </a:r>
            <a:r>
              <a:rPr lang="en-US" sz="2000" dirty="0" smtClean="0">
                <a:hlinkClick r:id="rId2" tooltip="Tory"/>
              </a:rPr>
              <a:t>Tory</a:t>
            </a:r>
            <a:r>
              <a:rPr lang="en-US" sz="2000" dirty="0" smtClean="0"/>
              <a:t> periodicals, usually under the name "Captain Hercules Vinegar". Fielding continued to air his </a:t>
            </a:r>
            <a:r>
              <a:rPr lang="en-US" sz="2000" dirty="0" smtClean="0">
                <a:hlinkClick r:id="rId3" tooltip="Classical liberalism"/>
              </a:rPr>
              <a:t>liberal</a:t>
            </a:r>
            <a:r>
              <a:rPr lang="en-US" sz="2000" dirty="0" smtClean="0"/>
              <a:t> and anti-</a:t>
            </a:r>
            <a:r>
              <a:rPr lang="en-US" sz="2000" dirty="0" err="1" smtClean="0">
                <a:hlinkClick r:id="rId4" tooltip="Jacobitism"/>
              </a:rPr>
              <a:t>Jacobite</a:t>
            </a:r>
            <a:r>
              <a:rPr lang="en-US" sz="2000" dirty="0" smtClean="0"/>
              <a:t> views in satirical articles and newspapers in the late 1730s and early 1740s. Almost by accident he took to writing novels in 1741, angered by </a:t>
            </a:r>
            <a:r>
              <a:rPr lang="en-US" sz="2000" dirty="0" smtClean="0">
                <a:hlinkClick r:id="rId5" tooltip="Samuel Richardson"/>
              </a:rPr>
              <a:t>Samuel Richardson</a:t>
            </a:r>
            <a:r>
              <a:rPr lang="en-US" sz="2000" dirty="0" smtClean="0"/>
              <a:t>'s success with </a:t>
            </a:r>
            <a:r>
              <a:rPr lang="en-US" sz="2000" i="1" dirty="0" smtClean="0"/>
              <a:t>Pamela</a:t>
            </a:r>
            <a:r>
              <a:rPr lang="en-US" sz="2000" dirty="0" smtClean="0"/>
              <a:t>.</a:t>
            </a:r>
          </a:p>
          <a:p>
            <a:pPr algn="just" rtl="0"/>
            <a:r>
              <a:rPr lang="en-US" sz="2000" i="1" dirty="0" err="1" smtClean="0"/>
              <a:t>Shamela</a:t>
            </a:r>
            <a:r>
              <a:rPr lang="en-US" sz="2000" dirty="0" smtClean="0"/>
              <a:t> is considered the first successful anonymous parody that followed other satirical models of </a:t>
            </a:r>
            <a:r>
              <a:rPr lang="en-US" sz="2000" i="1" dirty="0" smtClean="0"/>
              <a:t>Jonathan Swift </a:t>
            </a:r>
            <a:r>
              <a:rPr lang="en-US" sz="2000" dirty="0" smtClean="0"/>
              <a:t>and </a:t>
            </a:r>
            <a:r>
              <a:rPr lang="en-US" sz="2000" i="1" dirty="0" smtClean="0"/>
              <a:t>John Gay .</a:t>
            </a:r>
          </a:p>
          <a:p>
            <a:pPr algn="just" rtl="0"/>
            <a:r>
              <a:rPr lang="en-US" sz="2000" dirty="0" smtClean="0"/>
              <a:t>Fielding based his later works on writing parody as in </a:t>
            </a:r>
            <a:r>
              <a:rPr lang="en-US" sz="2000" i="1" dirty="0" smtClean="0"/>
              <a:t>Joseph Andrews, </a:t>
            </a:r>
            <a:r>
              <a:rPr lang="en-US" sz="2000" dirty="0" smtClean="0"/>
              <a:t>who supposed to be </a:t>
            </a:r>
            <a:r>
              <a:rPr lang="en-US" sz="2000" dirty="0" err="1" smtClean="0"/>
              <a:t>Pamel’a</a:t>
            </a:r>
            <a:r>
              <a:rPr lang="en-US" sz="2000" dirty="0" smtClean="0"/>
              <a:t> brother. His purpose was beyond a mere satire, yet something to be remembered and unique in English language. </a:t>
            </a:r>
          </a:p>
          <a:p>
            <a:pPr algn="just" rtl="0"/>
            <a:r>
              <a:rPr lang="en-US" sz="2000" dirty="0" smtClean="0"/>
              <a:t>In this new kind of writing, which Fielding called a "comic epic poem in prose," he creatively blended two classical traditions: that of the epic, which had been poetic, and that of the drama, but emphasizing the comic rather than the tragic.</a:t>
            </a:r>
          </a:p>
          <a:p>
            <a:pPr algn="just" rtl="0"/>
            <a:r>
              <a:rPr lang="en-US" sz="2000" dirty="0" smtClean="0"/>
              <a:t>Fielding stresses on the fact that his writings is directed to reflect the reality of the characters and the everyday life away from the fables of the past. </a:t>
            </a:r>
          </a:p>
          <a:p>
            <a:pPr algn="just" rtl="0"/>
            <a:endParaRPr lang="ar-IQ"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778098"/>
          </a:xfrm>
        </p:spPr>
        <p:txBody>
          <a:bodyPr/>
          <a:lstStyle/>
          <a:p>
            <a:r>
              <a:rPr lang="en-US" dirty="0" smtClean="0"/>
              <a:t>Henry Fielding</a:t>
            </a:r>
            <a:endParaRPr lang="ar-IQ" dirty="0"/>
          </a:p>
        </p:txBody>
      </p:sp>
      <p:sp>
        <p:nvSpPr>
          <p:cNvPr id="3" name="Content Placeholder 2"/>
          <p:cNvSpPr>
            <a:spLocks noGrp="1"/>
          </p:cNvSpPr>
          <p:nvPr>
            <p:ph idx="1"/>
          </p:nvPr>
        </p:nvSpPr>
        <p:spPr>
          <a:xfrm>
            <a:off x="457200" y="1124744"/>
            <a:ext cx="8363272" cy="5001419"/>
          </a:xfrm>
        </p:spPr>
        <p:txBody>
          <a:bodyPr>
            <a:normAutofit/>
          </a:bodyPr>
          <a:lstStyle/>
          <a:p>
            <a:pPr algn="just" rtl="0"/>
            <a:r>
              <a:rPr lang="en-US" sz="2000" dirty="0" smtClean="0"/>
              <a:t>He did much to enhance judicial reform and improve prison conditions.</a:t>
            </a:r>
          </a:p>
          <a:p>
            <a:pPr algn="just" rtl="0"/>
            <a:r>
              <a:rPr lang="en-US" sz="2000" dirty="0" smtClean="0"/>
              <a:t> Fielding's influential pamphlets and enquiries included a proposal for the abolition of public hangings.</a:t>
            </a:r>
          </a:p>
          <a:p>
            <a:pPr algn="just" rtl="0"/>
            <a:r>
              <a:rPr lang="en-US" sz="2000" dirty="0" smtClean="0"/>
              <a:t>He stresses on God’s divinity and the social justice that can be faded away from a strong belief in Christianity. Moreover, he rejected the closing horizon of materialism that causes poverty. That was clear in his treatise </a:t>
            </a:r>
            <a:r>
              <a:rPr lang="en-US" sz="2000" i="1" dirty="0" smtClean="0"/>
              <a:t>Examples of the Interposition of Providence in the Detection and Punishment of Murder</a:t>
            </a:r>
            <a:r>
              <a:rPr lang="en-US" sz="2000" dirty="0" smtClean="0"/>
              <a:t>.  </a:t>
            </a:r>
          </a:p>
          <a:p>
            <a:pPr algn="just" rtl="0"/>
            <a:r>
              <a:rPr lang="en-US" sz="2000" dirty="0" smtClean="0"/>
              <a:t>His mother's father was a justice of the Queen's Bench, while his paternal grandfather was an archdeacon of Salisbury; in these two men there may have been something of the genesis of Fielding's bent toward the law, his great love of learning, and his firm sense of Christian morality.</a:t>
            </a:r>
          </a:p>
          <a:p>
            <a:pPr algn="just" rtl="0"/>
            <a:r>
              <a:rPr lang="en-US" sz="2000" dirty="0"/>
              <a:t>I</a:t>
            </a:r>
            <a:r>
              <a:rPr lang="en-US" sz="2000" smtClean="0"/>
              <a:t>n </a:t>
            </a:r>
            <a:r>
              <a:rPr lang="en-US" sz="2000" dirty="0" smtClean="0"/>
              <a:t>1737 the harassed Prime Minister, Sir Robert Walpole, introduced a Theatrical Licensing Act. Fielding wrote no more for the stage, but his novels are richer because of his experience as a playwright</a:t>
            </a:r>
            <a:endParaRPr lang="ar-IQ"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An Apology for the Life of Mrs. </a:t>
            </a:r>
            <a:r>
              <a:rPr lang="en-US" b="1" i="1" dirty="0" err="1" smtClean="0"/>
              <a:t>Shamela</a:t>
            </a:r>
            <a:r>
              <a:rPr lang="en-US" b="1" i="1" dirty="0" smtClean="0"/>
              <a:t> Andrews</a:t>
            </a:r>
            <a:endParaRPr lang="ar-IQ" dirty="0"/>
          </a:p>
        </p:txBody>
      </p:sp>
      <p:sp>
        <p:nvSpPr>
          <p:cNvPr id="3" name="Content Placeholder 2"/>
          <p:cNvSpPr>
            <a:spLocks noGrp="1"/>
          </p:cNvSpPr>
          <p:nvPr>
            <p:ph idx="1"/>
          </p:nvPr>
        </p:nvSpPr>
        <p:spPr/>
        <p:txBody>
          <a:bodyPr>
            <a:normAutofit/>
          </a:bodyPr>
          <a:lstStyle/>
          <a:p>
            <a:pPr algn="just" rtl="0"/>
            <a:r>
              <a:rPr lang="en-US" sz="2000" dirty="0" smtClean="0"/>
              <a:t>It is a </a:t>
            </a:r>
            <a:r>
              <a:rPr lang="en-US" sz="2000" dirty="0" err="1" smtClean="0">
                <a:hlinkClick r:id="rId2" tooltip="Satire"/>
              </a:rPr>
              <a:t>satir,ical</a:t>
            </a:r>
            <a:r>
              <a:rPr lang="en-US" sz="2000" dirty="0" smtClean="0"/>
              <a:t> </a:t>
            </a:r>
            <a:r>
              <a:rPr lang="en-US" sz="2000" dirty="0" smtClean="0">
                <a:hlinkClick r:id="rId3" tooltip="Burlesque"/>
              </a:rPr>
              <a:t>burlesque</a:t>
            </a:r>
            <a:r>
              <a:rPr lang="en-US" sz="2000" dirty="0" smtClean="0"/>
              <a:t> </a:t>
            </a:r>
            <a:r>
              <a:rPr lang="en-US" sz="2000" dirty="0" smtClean="0">
                <a:hlinkClick r:id="rId4" tooltip="Novella"/>
              </a:rPr>
              <a:t>novella</a:t>
            </a:r>
            <a:r>
              <a:rPr lang="en-US" sz="2000" dirty="0" smtClean="0"/>
              <a:t>, written in 1741 as a response to Richardson’s Pamela. Fielding never admitted to writing the work for he used to write by a pseudonym. </a:t>
            </a:r>
          </a:p>
          <a:p>
            <a:pPr algn="just" rtl="0"/>
            <a:r>
              <a:rPr lang="en-US" sz="2000" dirty="0" smtClean="0"/>
              <a:t>The novel is a </a:t>
            </a:r>
            <a:r>
              <a:rPr lang="en-US" sz="2000" dirty="0" smtClean="0">
                <a:hlinkClick r:id="rId5" tooltip="Parody"/>
              </a:rPr>
              <a:t>parody</a:t>
            </a:r>
            <a:r>
              <a:rPr lang="en-US" sz="2000" dirty="0" smtClean="0"/>
              <a:t> of, and direct response to, the stylistic failings and moral hypocrisy that Fielding saw in Richardson's </a:t>
            </a:r>
            <a:r>
              <a:rPr lang="en-US" sz="2000" i="1" dirty="0" smtClean="0"/>
              <a:t>Pamela</a:t>
            </a:r>
            <a:r>
              <a:rPr lang="en-US" sz="2000" dirty="0" smtClean="0"/>
              <a:t>. </a:t>
            </a:r>
          </a:p>
          <a:p>
            <a:pPr algn="just" rtl="0"/>
            <a:r>
              <a:rPr lang="en-US" sz="2000" dirty="0" smtClean="0"/>
              <a:t>By poking fun at every aspect of Richardson's method and message, Fielding exposes the hypocrisy of contemporary mores (habits). </a:t>
            </a:r>
          </a:p>
          <a:p>
            <a:pPr algn="just" rtl="0"/>
            <a:r>
              <a:rPr lang="en-US" sz="2000" dirty="0" smtClean="0"/>
              <a:t>The work is more than a simple parody of Richardson, however, as Fielding lampoons (satirize)  political figures, the clergy, and contemporary writers.</a:t>
            </a:r>
          </a:p>
          <a:p>
            <a:pPr algn="just" rtl="0"/>
            <a:r>
              <a:rPr lang="en-US" sz="2000" dirty="0" smtClean="0"/>
              <a:t> </a:t>
            </a:r>
            <a:r>
              <a:rPr lang="en-US" sz="2000" i="1" dirty="0" err="1" smtClean="0"/>
              <a:t>Shamela</a:t>
            </a:r>
            <a:r>
              <a:rPr lang="en-US" sz="2000" dirty="0" smtClean="0"/>
              <a:t> also marked a turning point in the modern novel, as it prepared the way for Fielding's more complex and ambitious work, </a:t>
            </a:r>
            <a:r>
              <a:rPr lang="en-US" sz="2000" i="1" dirty="0" smtClean="0"/>
              <a:t>Joseph Andrews</a:t>
            </a:r>
            <a:r>
              <a:rPr lang="en-US" sz="2000" dirty="0" smtClean="0"/>
              <a:t> (1742), which launched (started) the tradition of comic fiction in English literature. </a:t>
            </a:r>
            <a:endParaRPr lang="ar-IQ"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706090"/>
          </a:xfrm>
        </p:spPr>
        <p:txBody>
          <a:bodyPr>
            <a:normAutofit fontScale="90000"/>
          </a:bodyPr>
          <a:lstStyle/>
          <a:p>
            <a:r>
              <a:rPr lang="en-US" dirty="0" err="1" smtClean="0"/>
              <a:t>Shamela</a:t>
            </a:r>
            <a:r>
              <a:rPr lang="en-US" dirty="0" smtClean="0"/>
              <a:t>: critical point of view</a:t>
            </a:r>
            <a:endParaRPr lang="ar-IQ" dirty="0"/>
          </a:p>
        </p:txBody>
      </p:sp>
      <p:sp>
        <p:nvSpPr>
          <p:cNvPr id="3" name="Content Placeholder 2"/>
          <p:cNvSpPr>
            <a:spLocks noGrp="1"/>
          </p:cNvSpPr>
          <p:nvPr>
            <p:ph idx="1"/>
          </p:nvPr>
        </p:nvSpPr>
        <p:spPr>
          <a:xfrm>
            <a:off x="457200" y="1052736"/>
            <a:ext cx="8435280" cy="5073427"/>
          </a:xfrm>
        </p:spPr>
        <p:txBody>
          <a:bodyPr>
            <a:normAutofit lnSpcReduction="10000"/>
          </a:bodyPr>
          <a:lstStyle/>
          <a:p>
            <a:pPr algn="just" rtl="0"/>
            <a:r>
              <a:rPr lang="en-US" sz="2000" dirty="0" smtClean="0"/>
              <a:t>Fielding started translation work and in 1739 launched a newspaper, the </a:t>
            </a:r>
            <a:r>
              <a:rPr lang="en-US" sz="2000" i="1" dirty="0" smtClean="0"/>
              <a:t>Champion,</a:t>
            </a:r>
            <a:r>
              <a:rPr lang="en-US" sz="2000" dirty="0" smtClean="0"/>
              <a:t> for which he wrote a number of essays that satirized politics, law, literature, religion, and government. As he inveighed against all manner of societal excesses and corruption in the </a:t>
            </a:r>
            <a:r>
              <a:rPr lang="en-US" sz="2000" i="1" dirty="0" smtClean="0"/>
              <a:t>Champion,</a:t>
            </a:r>
            <a:r>
              <a:rPr lang="en-US" sz="2000" dirty="0" smtClean="0"/>
              <a:t> Fielding was in fact preparing himself for the pointed satire that was to come in </a:t>
            </a:r>
            <a:r>
              <a:rPr lang="en-US" sz="2000" i="1" dirty="0" err="1" smtClean="0"/>
              <a:t>Shamela</a:t>
            </a:r>
            <a:r>
              <a:rPr lang="en-US" sz="2000" i="1" dirty="0" smtClean="0"/>
              <a:t>.</a:t>
            </a:r>
            <a:r>
              <a:rPr lang="en-US" sz="2000" dirty="0" smtClean="0"/>
              <a:t> In 1740.</a:t>
            </a:r>
          </a:p>
          <a:p>
            <a:pPr algn="just" rtl="0"/>
            <a:r>
              <a:rPr lang="en-US" sz="2000" dirty="0" smtClean="0"/>
              <a:t>Richardson claims that Pamela is a model of virtue, whose chastity is rewarded, but Fielding in his novel equates morality with expediency, as </a:t>
            </a:r>
            <a:r>
              <a:rPr lang="en-US" sz="2000" dirty="0" err="1" smtClean="0"/>
              <a:t>Shamela</a:t>
            </a:r>
            <a:r>
              <a:rPr lang="en-US" sz="2000" dirty="0" smtClean="0"/>
              <a:t> behaves as she does in order to secure material comforts for herself.</a:t>
            </a:r>
          </a:p>
          <a:p>
            <a:pPr algn="just" rtl="0"/>
            <a:r>
              <a:rPr lang="en-US" sz="2000" dirty="0" smtClean="0"/>
              <a:t>Throughout the novel </a:t>
            </a:r>
            <a:r>
              <a:rPr lang="en-US" sz="2000" dirty="0" err="1" smtClean="0"/>
              <a:t>Shamela</a:t>
            </a:r>
            <a:r>
              <a:rPr lang="en-US" sz="2000" dirty="0" smtClean="0"/>
              <a:t> uses words such as “feign,” “act,” and “pretend.” She tempts Booby but pretends to do so unwittingly, thus retaining her virtuous image, resisting him in order to appear virtuous and lure him into marriage and elevate herself socially. </a:t>
            </a:r>
          </a:p>
          <a:p>
            <a:pPr algn="just" rtl="0"/>
            <a:r>
              <a:rPr lang="en-US" sz="2000" dirty="0" err="1" smtClean="0"/>
              <a:t>Shamela</a:t>
            </a:r>
            <a:r>
              <a:rPr lang="en-US" sz="2000" dirty="0" smtClean="0"/>
              <a:t> is not the virtuous woman Richardson supposes but rather a calculating, conniving creature.</a:t>
            </a:r>
          </a:p>
          <a:p>
            <a:pPr algn="just" rtl="0"/>
            <a:endParaRPr lang="ar-IQ"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850106"/>
          </a:xfrm>
        </p:spPr>
        <p:txBody>
          <a:bodyPr/>
          <a:lstStyle/>
          <a:p>
            <a:r>
              <a:rPr lang="en-US" dirty="0" err="1" smtClean="0"/>
              <a:t>Shamela</a:t>
            </a:r>
            <a:r>
              <a:rPr lang="en-US" dirty="0" smtClean="0"/>
              <a:t>: critical point of view</a:t>
            </a:r>
            <a:endParaRPr lang="ar-IQ" dirty="0"/>
          </a:p>
        </p:txBody>
      </p:sp>
      <p:sp>
        <p:nvSpPr>
          <p:cNvPr id="3" name="Content Placeholder 2"/>
          <p:cNvSpPr>
            <a:spLocks noGrp="1"/>
          </p:cNvSpPr>
          <p:nvPr>
            <p:ph idx="1"/>
          </p:nvPr>
        </p:nvSpPr>
        <p:spPr>
          <a:xfrm>
            <a:off x="457200" y="1196752"/>
            <a:ext cx="8435280" cy="4929411"/>
          </a:xfrm>
        </p:spPr>
        <p:txBody>
          <a:bodyPr>
            <a:normAutofit/>
          </a:bodyPr>
          <a:lstStyle/>
          <a:p>
            <a:pPr algn="just" rtl="0"/>
            <a:r>
              <a:rPr lang="en-US" sz="2000" dirty="0" smtClean="0"/>
              <a:t>While Fielding parodies Richardson's views on morality and virtue, at the same time he presents his own moral message about hypocrisy and feigned goodness.</a:t>
            </a:r>
          </a:p>
          <a:p>
            <a:pPr algn="just" rtl="0"/>
            <a:r>
              <a:rPr lang="en-US" sz="2000" dirty="0" smtClean="0"/>
              <a:t> His criticism of hypocrisy extends also to the clergy (represented by Parson Williams), the gentry (in Squire Booby), and the political establishment. The theme of faith versus good works is also explored in the character of the parson. Fielding with his novel attacks corruption on many levels, from the perversion ( deviation) “</a:t>
            </a:r>
            <a:r>
              <a:rPr lang="en-US" sz="2000" dirty="0" err="1" smtClean="0"/>
              <a:t>vartue</a:t>
            </a:r>
            <a:r>
              <a:rPr lang="en-US" sz="2000" dirty="0" smtClean="0"/>
              <a:t>” of language to the exploitation of the nature of decency and uprightness for political purposes.</a:t>
            </a:r>
          </a:p>
          <a:p>
            <a:pPr algn="just" rtl="0"/>
            <a:r>
              <a:rPr lang="en-US" sz="2000" dirty="0" smtClean="0"/>
              <a:t> Analyses have explored issues such as the nature of Fielding's parody; the work's complex, multi-layered satire of contemporary values and politics; the similarities and differences between </a:t>
            </a:r>
            <a:r>
              <a:rPr lang="en-US" sz="2000" i="1" dirty="0" err="1" smtClean="0"/>
              <a:t>Shamela</a:t>
            </a:r>
            <a:r>
              <a:rPr lang="en-US" sz="2000" dirty="0" smtClean="0"/>
              <a:t> and </a:t>
            </a:r>
            <a:r>
              <a:rPr lang="en-US" sz="2000" i="1" dirty="0" smtClean="0"/>
              <a:t>Pamela</a:t>
            </a:r>
            <a:r>
              <a:rPr lang="en-US" sz="2000" dirty="0" smtClean="0"/>
              <a:t>; the anticipation in the novel of themes elaborated upon in </a:t>
            </a:r>
            <a:r>
              <a:rPr lang="en-US" sz="2000" i="1" dirty="0" smtClean="0"/>
              <a:t>Joseph Andrews</a:t>
            </a:r>
            <a:r>
              <a:rPr lang="en-US" sz="2000" dirty="0" smtClean="0"/>
              <a:t>; the satire's concern with sexuality, gender, literacy, and class; the idea of authenticity; and Fielding's political attitudes.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922114"/>
          </a:xfrm>
        </p:spPr>
        <p:txBody>
          <a:bodyPr/>
          <a:lstStyle/>
          <a:p>
            <a:r>
              <a:rPr lang="en-US" dirty="0" smtClean="0"/>
              <a:t>Joseph Andrews</a:t>
            </a:r>
            <a:endParaRPr lang="ar-IQ" dirty="0"/>
          </a:p>
        </p:txBody>
      </p:sp>
      <p:sp>
        <p:nvSpPr>
          <p:cNvPr id="3" name="Content Placeholder 2"/>
          <p:cNvSpPr>
            <a:spLocks noGrp="1"/>
          </p:cNvSpPr>
          <p:nvPr>
            <p:ph idx="1"/>
          </p:nvPr>
        </p:nvSpPr>
        <p:spPr>
          <a:xfrm>
            <a:off x="457200" y="1124744"/>
            <a:ext cx="8363272" cy="5001419"/>
          </a:xfrm>
        </p:spPr>
        <p:txBody>
          <a:bodyPr>
            <a:normAutofit/>
          </a:bodyPr>
          <a:lstStyle/>
          <a:p>
            <a:pPr algn="just" rtl="0"/>
            <a:r>
              <a:rPr lang="en-US" sz="2000" dirty="0" smtClean="0"/>
              <a:t>Published in 1742 and defined by Fielding as a "comic epic poem in </a:t>
            </a:r>
            <a:r>
              <a:rPr lang="en-US" sz="2000" dirty="0" smtClean="0"/>
              <a:t>prose.</a:t>
            </a:r>
          </a:p>
          <a:p>
            <a:pPr algn="just" rtl="0"/>
            <a:r>
              <a:rPr lang="en-US" sz="2000" dirty="0" smtClean="0"/>
              <a:t>The novel </a:t>
            </a:r>
            <a:r>
              <a:rPr lang="en-US" sz="2000" dirty="0" smtClean="0"/>
              <a:t>represents the </a:t>
            </a:r>
            <a:r>
              <a:rPr lang="en-US" sz="2000" dirty="0" smtClean="0"/>
              <a:t>coming step </a:t>
            </a:r>
            <a:r>
              <a:rPr lang="en-US" sz="2000" dirty="0" smtClean="0"/>
              <a:t>of the two competing </a:t>
            </a:r>
            <a:r>
              <a:rPr lang="en-US" sz="2000" dirty="0" smtClean="0">
                <a:hlinkClick r:id="rId2" tooltip="Aesthetic"/>
              </a:rPr>
              <a:t>aesthetics</a:t>
            </a:r>
            <a:r>
              <a:rPr lang="en-US" sz="2000" dirty="0" smtClean="0"/>
              <a:t> of </a:t>
            </a:r>
            <a:r>
              <a:rPr lang="en-US" sz="2000" dirty="0" smtClean="0">
                <a:hlinkClick r:id="rId3" tooltip="18th century in literature"/>
              </a:rPr>
              <a:t>18th-century literature</a:t>
            </a:r>
            <a:r>
              <a:rPr lang="en-US" sz="2000" dirty="0" smtClean="0"/>
              <a:t>: the </a:t>
            </a:r>
            <a:r>
              <a:rPr lang="en-US" sz="2000" dirty="0" smtClean="0">
                <a:hlinkClick r:id="rId4" tooltip="Mock-heroic"/>
              </a:rPr>
              <a:t>mock-heroic</a:t>
            </a:r>
            <a:r>
              <a:rPr lang="en-US" sz="2000" dirty="0" smtClean="0"/>
              <a:t> and </a:t>
            </a:r>
            <a:r>
              <a:rPr lang="en-US" sz="2000" dirty="0" smtClean="0">
                <a:hlinkClick r:id="rId5" tooltip="Neoclassicism"/>
              </a:rPr>
              <a:t>neoclassical</a:t>
            </a:r>
            <a:r>
              <a:rPr lang="en-US" sz="2000" dirty="0" smtClean="0"/>
              <a:t> approach. </a:t>
            </a:r>
          </a:p>
          <a:p>
            <a:pPr algn="just" rtl="0"/>
            <a:r>
              <a:rPr lang="en-US" sz="2000" dirty="0" smtClean="0"/>
              <a:t>The novel depends much on Jonathan Swift’s </a:t>
            </a:r>
            <a:r>
              <a:rPr lang="en-US" sz="2000" i="1" dirty="0" smtClean="0">
                <a:hlinkClick r:id="rId6" tooltip="Gulliver's Travels"/>
              </a:rPr>
              <a:t>Gulliver's Travels</a:t>
            </a:r>
            <a:r>
              <a:rPr lang="en-US" sz="2000" dirty="0" smtClean="0"/>
              <a:t> (</a:t>
            </a:r>
            <a:r>
              <a:rPr lang="en-US" sz="2000" dirty="0" smtClean="0"/>
              <a:t>1726) that the  latter is considered the most famous work </a:t>
            </a:r>
            <a:r>
              <a:rPr lang="en-US" sz="2000" dirty="0" smtClean="0"/>
              <a:t>of Swift as foremost prose satirist in the English </a:t>
            </a:r>
            <a:r>
              <a:rPr lang="en-US" sz="2000" dirty="0" smtClean="0"/>
              <a:t>language. </a:t>
            </a:r>
          </a:p>
          <a:p>
            <a:pPr algn="just" rtl="0"/>
            <a:r>
              <a:rPr lang="en-US" sz="2000" dirty="0" smtClean="0"/>
              <a:t>Andrews </a:t>
            </a:r>
            <a:r>
              <a:rPr lang="en-US" sz="2000" dirty="0" smtClean="0"/>
              <a:t>relies on </a:t>
            </a:r>
            <a:r>
              <a:rPr lang="en-US" sz="2000" dirty="0" smtClean="0"/>
              <a:t>bawdy (immoral) humor, </a:t>
            </a:r>
            <a:r>
              <a:rPr lang="en-US" sz="2000" dirty="0" smtClean="0"/>
              <a:t>an impending </a:t>
            </a:r>
            <a:r>
              <a:rPr lang="en-US" sz="2000" dirty="0" smtClean="0"/>
              <a:t>( close to happen)marriage </a:t>
            </a:r>
            <a:r>
              <a:rPr lang="en-US" sz="2000" dirty="0" smtClean="0"/>
              <a:t>and a mystery surrounding unknown parentage, but conversely is rich in philosophical digressions, </a:t>
            </a:r>
            <a:r>
              <a:rPr lang="en-US" sz="2000" dirty="0" smtClean="0">
                <a:hlinkClick r:id="rId7" tooltip="Classics"/>
              </a:rPr>
              <a:t>classical</a:t>
            </a:r>
            <a:r>
              <a:rPr lang="en-US" sz="2000" dirty="0" smtClean="0"/>
              <a:t> erudition and social purpose</a:t>
            </a:r>
            <a:r>
              <a:rPr lang="en-US" sz="2000" dirty="0" smtClean="0"/>
              <a:t>.</a:t>
            </a:r>
          </a:p>
          <a:p>
            <a:pPr algn="just" rtl="0"/>
            <a:r>
              <a:rPr lang="en-US" sz="2000" i="1" dirty="0" smtClean="0"/>
              <a:t>Joseph Andrews</a:t>
            </a:r>
            <a:r>
              <a:rPr lang="en-US" sz="2000" dirty="0" smtClean="0"/>
              <a:t> is Fielding's objection to the moral and technical limitations of the popular literature of his </a:t>
            </a:r>
            <a:r>
              <a:rPr lang="en-US" sz="2000" dirty="0" smtClean="0"/>
              <a:t>day.</a:t>
            </a:r>
            <a:endParaRPr lang="ar-IQ"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922114"/>
          </a:xfrm>
        </p:spPr>
        <p:txBody>
          <a:bodyPr/>
          <a:lstStyle/>
          <a:p>
            <a:r>
              <a:rPr lang="en-US" dirty="0" smtClean="0"/>
              <a:t>Joseph Andrews: Themes</a:t>
            </a:r>
            <a:endParaRPr lang="ar-IQ" dirty="0"/>
          </a:p>
        </p:txBody>
      </p:sp>
      <p:sp>
        <p:nvSpPr>
          <p:cNvPr id="3" name="Content Placeholder 2"/>
          <p:cNvSpPr>
            <a:spLocks noGrp="1"/>
          </p:cNvSpPr>
          <p:nvPr>
            <p:ph idx="1"/>
          </p:nvPr>
        </p:nvSpPr>
        <p:spPr>
          <a:xfrm>
            <a:off x="457200" y="1052736"/>
            <a:ext cx="8363272" cy="5073427"/>
          </a:xfrm>
        </p:spPr>
        <p:txBody>
          <a:bodyPr>
            <a:normAutofit/>
          </a:bodyPr>
          <a:lstStyle/>
          <a:p>
            <a:pPr algn="just" rtl="0"/>
            <a:r>
              <a:rPr lang="en-US" sz="2000" dirty="0" smtClean="0"/>
              <a:t>Learning/ Education</a:t>
            </a:r>
          </a:p>
          <a:p>
            <a:pPr algn="just" rtl="0"/>
            <a:r>
              <a:rPr lang="en-US" sz="2000" dirty="0" smtClean="0"/>
              <a:t>The richness of the world/ chances in life</a:t>
            </a:r>
          </a:p>
          <a:p>
            <a:pPr algn="just" rtl="0"/>
            <a:r>
              <a:rPr lang="en-US" sz="2000" dirty="0" smtClean="0"/>
              <a:t>Religion: sins, God, forgiveness, disbelieving in ghosts.</a:t>
            </a:r>
          </a:p>
          <a:p>
            <a:pPr algn="just" rtl="0"/>
            <a:r>
              <a:rPr lang="en-US" sz="2000" dirty="0" smtClean="0"/>
              <a:t>The emphasizing on drama inside telling a story. The scenes of a play on a stage/ elements of drama.</a:t>
            </a:r>
          </a:p>
          <a:p>
            <a:pPr algn="just" rtl="0"/>
            <a:r>
              <a:rPr lang="en-US" sz="2000" dirty="0" smtClean="0"/>
              <a:t>Life lessons, for example: gambling and the consequences of it like bankruptcy and going to prison. </a:t>
            </a:r>
          </a:p>
          <a:p>
            <a:pPr algn="just" rtl="0"/>
            <a:r>
              <a:rPr lang="en-US" sz="2000" dirty="0" smtClean="0"/>
              <a:t>It prepared for the gothic writing, scenes of cemetery, Skelton, graves, and gothic rooms that contradicts the religious elements as the pray before </a:t>
            </a:r>
            <a:r>
              <a:rPr lang="en-US" sz="2000" dirty="0" err="1" smtClean="0"/>
              <a:t>mealing</a:t>
            </a:r>
            <a:r>
              <a:rPr lang="en-US" sz="2000" dirty="0" smtClean="0"/>
              <a:t> a dinner in a gothic room. </a:t>
            </a:r>
          </a:p>
          <a:p>
            <a:pPr algn="just" rtl="0"/>
            <a:r>
              <a:rPr lang="en-US" sz="2000" dirty="0" smtClean="0"/>
              <a:t>Involving a story within a story or sub-stories of stealing an infant. </a:t>
            </a:r>
          </a:p>
          <a:p>
            <a:pPr algn="just" rtl="0"/>
            <a:r>
              <a:rPr lang="en-US" sz="2000" dirty="0" smtClean="0"/>
              <a:t>Referring to poverty as social evil and problem that produces robbery and highwaymen.</a:t>
            </a:r>
          </a:p>
          <a:p>
            <a:pPr algn="just" rtl="0"/>
            <a:r>
              <a:rPr lang="en-US" sz="2000" dirty="0" smtClean="0"/>
              <a:t>It presents a fear from violence and abuse of power by nobles. </a:t>
            </a:r>
            <a:endParaRPr lang="ar-IQ"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TotalTime>
  <Words>2076</Words>
  <Application>Microsoft Office PowerPoint</Application>
  <PresentationFormat>On-screen Show (4:3)</PresentationFormat>
  <Paragraphs>93</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Henry Fielding</vt:lpstr>
      <vt:lpstr>Henry Fielding</vt:lpstr>
      <vt:lpstr>Henry Fielding</vt:lpstr>
      <vt:lpstr>Henry Fielding</vt:lpstr>
      <vt:lpstr>An Apology for the Life of Mrs. Shamela Andrews</vt:lpstr>
      <vt:lpstr>Shamela: critical point of view</vt:lpstr>
      <vt:lpstr>Shamela: critical point of view</vt:lpstr>
      <vt:lpstr>Joseph Andrews</vt:lpstr>
      <vt:lpstr>Joseph Andrews: Themes</vt:lpstr>
      <vt:lpstr>Joseph Andrews: paradoxical concepts</vt:lpstr>
      <vt:lpstr>The History of Tom Jones, a Foundling</vt:lpstr>
      <vt:lpstr>Tom Jones: themes</vt:lpstr>
      <vt:lpstr>Tom Jones: themes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Henry Fielding</dc:title>
  <dc:creator>al.nfoth</dc:creator>
  <cp:lastModifiedBy>al.nfoth</cp:lastModifiedBy>
  <cp:revision>82</cp:revision>
  <dcterms:created xsi:type="dcterms:W3CDTF">2017-11-09T15:12:55Z</dcterms:created>
  <dcterms:modified xsi:type="dcterms:W3CDTF">2017-11-11T13:36:21Z</dcterms:modified>
</cp:coreProperties>
</file>